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7" r:id="rId3"/>
    <p:sldId id="259" r:id="rId4"/>
    <p:sldId id="264" r:id="rId5"/>
    <p:sldId id="262" r:id="rId6"/>
    <p:sldId id="265" r:id="rId7"/>
    <p:sldId id="266" r:id="rId8"/>
    <p:sldId id="272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32A87-376B-48CF-918C-A4EA6021F1F1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8654F-01F3-4286-B180-3D823E87C8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9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to know for:</a:t>
            </a:r>
          </a:p>
          <a:p>
            <a:endParaRPr lang="en-US" dirty="0"/>
          </a:p>
          <a:p>
            <a:r>
              <a:rPr lang="en-US" dirty="0"/>
              <a:t>What to know from:</a:t>
            </a:r>
          </a:p>
          <a:p>
            <a:r>
              <a:rPr lang="en-US" dirty="0"/>
              <a:t>- History of the universe</a:t>
            </a:r>
          </a:p>
          <a:p>
            <a:pPr marL="171450" indent="-171450">
              <a:buFontTx/>
              <a:buChar char="-"/>
            </a:pPr>
            <a:r>
              <a:rPr lang="en-US" dirty="0"/>
              <a:t>Difficulties Observing Dark Ages to </a:t>
            </a:r>
            <a:r>
              <a:rPr lang="en-US" dirty="0" err="1"/>
              <a:t>EoR</a:t>
            </a:r>
            <a:r>
              <a:rPr lang="en-US" dirty="0"/>
              <a:t> (Neutral Hydrogen)</a:t>
            </a:r>
          </a:p>
          <a:p>
            <a:pPr marL="171450" indent="-171450">
              <a:buFontTx/>
              <a:buChar char="-"/>
            </a:pPr>
            <a:r>
              <a:rPr lang="en-US" dirty="0"/>
              <a:t>Spin Flip</a:t>
            </a:r>
          </a:p>
          <a:p>
            <a:pPr marL="171450" indent="-171450">
              <a:buFontTx/>
              <a:buChar char="-"/>
            </a:pPr>
            <a:r>
              <a:rPr lang="en-US" dirty="0"/>
              <a:t>Form of light when photon arrives at Earth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9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from:</a:t>
            </a:r>
          </a:p>
          <a:p>
            <a:pPr marL="171450" indent="-171450">
              <a:buFontTx/>
              <a:buChar char="-"/>
            </a:pPr>
            <a:r>
              <a:rPr lang="en-US" dirty="0"/>
              <a:t>Basic HERA Information (South African Karoo Desert, 350 antennas)</a:t>
            </a:r>
          </a:p>
          <a:p>
            <a:pPr marL="171450" indent="-171450">
              <a:buFontTx/>
              <a:buChar char="-"/>
            </a:pPr>
            <a:r>
              <a:rPr lang="en-US" dirty="0"/>
              <a:t>HERA Bandwidth, specifically new receivers</a:t>
            </a:r>
          </a:p>
          <a:p>
            <a:pPr marL="171450" indent="-171450">
              <a:buFontTx/>
              <a:buChar char="-"/>
            </a:pPr>
            <a:r>
              <a:rPr lang="en-US" dirty="0"/>
              <a:t>Touch on compactness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Reintroduce Horizon limit, touch on baseline length importance</a:t>
            </a:r>
          </a:p>
          <a:p>
            <a:pPr marL="171450" indent="-171450">
              <a:buFontTx/>
              <a:buChar char="-"/>
            </a:pPr>
            <a:r>
              <a:rPr lang="en-US" dirty="0"/>
              <a:t>Speak a bit on spectral leakage then transition to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from:</a:t>
            </a:r>
          </a:p>
          <a:p>
            <a:pPr marL="171450" indent="-171450">
              <a:buFontTx/>
              <a:buChar char="-"/>
            </a:pPr>
            <a:r>
              <a:rPr lang="en-US" dirty="0"/>
              <a:t>New receiver data was very sketchy at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Much time was spent trying to assist commissioning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issue with plot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1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from:</a:t>
            </a:r>
          </a:p>
          <a:p>
            <a:pPr marL="171450" indent="-171450">
              <a:buFontTx/>
              <a:buChar char="-"/>
            </a:pPr>
            <a:r>
              <a:rPr lang="en-US" dirty="0"/>
              <a:t>New receiver data was very sketchy at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Much time was spent trying to assist commissioning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issue with plot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2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from:</a:t>
            </a:r>
          </a:p>
          <a:p>
            <a:pPr marL="171450" indent="-171450">
              <a:buFontTx/>
              <a:buChar char="-"/>
            </a:pPr>
            <a:r>
              <a:rPr lang="en-US" dirty="0"/>
              <a:t>New receiver data was very sketchy at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Much time was spent trying to assist commissioning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issue with plot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95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know from:</a:t>
            </a:r>
          </a:p>
          <a:p>
            <a:pPr marL="171450" indent="-171450">
              <a:buFontTx/>
              <a:buChar char="-"/>
            </a:pPr>
            <a:r>
              <a:rPr lang="en-US" dirty="0"/>
              <a:t>New receiver data was very sketchy at first</a:t>
            </a:r>
          </a:p>
          <a:p>
            <a:pPr marL="171450" indent="-171450">
              <a:buFontTx/>
              <a:buChar char="-"/>
            </a:pPr>
            <a:r>
              <a:rPr lang="en-US" dirty="0"/>
              <a:t>Much time was spent trying to assist commissioning team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issue with plot shown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0ED23-2351-4953-9FF0-40AD4B22A0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8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9AAE-C265-42A4-973B-B923C020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96D5E9-827C-4315-828F-1C42DA75B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543FC-D47C-4E31-BC01-C8876C35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F9793-218C-4794-BE1D-E8E24FCD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FADFB-7D86-4DAC-8A03-AB067DDFE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8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47724-9890-4C10-9E3D-6C741B83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F0A33-1920-4F76-8793-5D28E133B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95416-E735-4BC6-BCD4-F41B3F4A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FF88E-4AE6-47C2-B904-4A0E72FD7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11917-58A7-4DF3-A4C2-2E2401E8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25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AA972A-ECA6-47FA-9E58-764EF1496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F14B3-15C6-4E27-B067-BAF7CE36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F3D64-EC5A-493F-86B0-B0FE88CA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880B6-4597-457F-9D86-5619EE92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4B5DA-E932-492E-AC5D-74299A7B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2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544C-06D7-4AC3-A15B-8BB37133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F5078-2C01-4E75-A8C3-FA9491F54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15584-2B40-43B8-B6C8-AFC16796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811E0-F45E-442C-BD48-DD7E432B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9657D-F5CF-4111-9F7A-F52EAB66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5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3990D-F087-41EF-8D0F-E6923E48E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3AE80-3363-4922-9872-01ECAD1E8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182A26-3B7A-40FC-A0F2-051FDCAF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A7C39-A65C-4376-9AB9-7AE48AA8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84211-30B7-41AA-A85A-147BB473F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2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EC8E-A4ED-4623-8A1F-3827E8DA0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3BB7-7E01-40C5-BEC8-4505E5E34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BD08E-F6FE-48FF-9FCF-308A3F09E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73463-60A5-46D4-BAB4-1FE999E8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EC6A-E03C-4E82-90F0-EB57D5E7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AF709-D0D8-4922-AE1D-5D58E97DE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6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4044-900C-49CC-9CFF-1EFE265F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AC7B3-880B-4ECD-B7D5-9B20047D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5E55F-D77C-47F7-B2F5-44A953B99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06871-D565-4AA7-842C-989953C85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A4AC64-C035-4D81-BD9E-E27ABF905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A23E64-1005-4EC9-A87A-920B04600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17A99E-7582-4878-B9F5-C25D1043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358ED-CCEF-4BE3-A886-BD03E66A2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0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686D2-C691-49E4-8E6B-2D26D99B0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55BCC-5BE4-4B29-9CFF-02764ACE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F5016-4F29-45B5-95D3-DB47CB90E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57A6C-822E-46ED-B425-27777DE5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13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D1540-A89A-4EC2-804F-4B020581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9CB0E7-5E8D-4736-9D48-711A4D9C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6985C-4563-4BFD-956C-0D499DC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7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A1B7B-2011-4CE7-AFCF-230A74AD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2170C-0559-412B-8949-37D84693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DB9EC-22A3-49C7-97F5-F169C2F77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7D8498-17FA-46E5-BD2B-B78A2D3A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44817-2A2D-4A15-B747-3986BB81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11934-3B54-440D-950F-81DE6BD6A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9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7D3D-0325-4435-955D-FBA0DBF8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D017E-C71B-4EEE-89A4-92EAF56F4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CC8E4-3EEA-4DAF-8984-A1CD9039D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50BF9-213C-4370-AA15-3AD79B59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2F4C4-FB1E-488C-A313-A575DF25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90E7-33FF-49C1-876B-111AB79FD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10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551A-4FC4-414C-B756-86A025C65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28693B-14E0-4C7A-ADEE-537EF050E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14D9D-33A7-4908-91C1-206FAFE8A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EB114-2F13-48EF-8A14-67D9C1DDA1C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E981F-9AB6-44B2-8469-94422A552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D7806-5F3E-419D-970D-853510C8F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0031-3701-41DB-9514-058AFA6D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7CAD-E7D9-4549-AF86-050B71EFF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6183"/>
            <a:ext cx="12149969" cy="1523660"/>
          </a:xfrm>
        </p:spPr>
        <p:txBody>
          <a:bodyPr>
            <a:noAutofit/>
          </a:bodyPr>
          <a:lstStyle/>
          <a:p>
            <a:r>
              <a:rPr lang="en-US" sz="4800" spc="14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Commissioning Lowband HERA Data to Measure Instrument Sensitivity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033172-BEFC-4AFD-A548-35FEB937B4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8" b="28830"/>
          <a:stretch/>
        </p:blipFill>
        <p:spPr>
          <a:xfrm>
            <a:off x="0" y="4376691"/>
            <a:ext cx="12192000" cy="2496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10C89F-0CEE-4FBE-8149-8C557612C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400" y="2112886"/>
            <a:ext cx="2186968" cy="1782504"/>
          </a:xfrm>
          <a:prstGeom prst="rect">
            <a:avLst/>
          </a:prstGeom>
        </p:spPr>
      </p:pic>
      <p:pic>
        <p:nvPicPr>
          <p:cNvPr id="1028" name="Picture 4" descr="https://brandguide.asu.edu/sites/default/files/asu_sunburst_rgb_maroongold_600ppi_1.png">
            <a:extLst>
              <a:ext uri="{FF2B5EF4-FFF2-40B4-BE49-F238E27FC236}">
                <a16:creationId xmlns:a16="http://schemas.microsoft.com/office/drawing/2014/main" id="{C1ED466F-99F1-4A98-BD6D-CA6216873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r="14292"/>
          <a:stretch/>
        </p:blipFill>
        <p:spPr bwMode="auto">
          <a:xfrm>
            <a:off x="1919241" y="2189955"/>
            <a:ext cx="2078479" cy="16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CE29B8-1998-4D28-9F40-0EC47CD2629A}"/>
              </a:ext>
            </a:extLst>
          </p:cNvPr>
          <p:cNvSpPr txBox="1"/>
          <p:nvPr/>
        </p:nvSpPr>
        <p:spPr>
          <a:xfrm>
            <a:off x="4076330" y="2263652"/>
            <a:ext cx="4039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Shane Bechtel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Arizona State University</a:t>
            </a:r>
          </a:p>
          <a:p>
            <a:pPr algn="ctr"/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13</a:t>
            </a:r>
            <a:r>
              <a:rPr lang="en-US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</a:t>
            </a:r>
          </a:p>
        </p:txBody>
      </p:sp>
      <p:pic>
        <p:nvPicPr>
          <p:cNvPr id="1030" name="Picture 6" descr="Image result for nsf logo">
            <a:extLst>
              <a:ext uri="{FF2B5EF4-FFF2-40B4-BE49-F238E27FC236}">
                <a16:creationId xmlns:a16="http://schemas.microsoft.com/office/drawing/2014/main" id="{A42DD1F5-3758-4B7A-B210-5B3CD6F4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014" y="2112886"/>
            <a:ext cx="1770955" cy="177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86631F-73C7-4441-A78F-5AAF56C013E9}"/>
              </a:ext>
            </a:extLst>
          </p:cNvPr>
          <p:cNvSpPr txBox="1"/>
          <p:nvPr/>
        </p:nvSpPr>
        <p:spPr>
          <a:xfrm>
            <a:off x="10272481" y="6120529"/>
            <a:ext cx="231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HERA Antennas</a:t>
            </a:r>
          </a:p>
          <a:p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Kathryn Rosie</a:t>
            </a:r>
          </a:p>
        </p:txBody>
      </p:sp>
      <p:pic>
        <p:nvPicPr>
          <p:cNvPr id="1026" name="Picture 2" descr="Home">
            <a:extLst>
              <a:ext uri="{FF2B5EF4-FFF2-40B4-BE49-F238E27FC236}">
                <a16:creationId xmlns:a16="http://schemas.microsoft.com/office/drawing/2014/main" id="{9B7A4D05-C4D8-4095-9B06-0BB06F79C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68" y="2074429"/>
            <a:ext cx="19050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9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65363-117F-4457-879E-BEDB663E1AA2}"/>
              </a:ext>
            </a:extLst>
          </p:cNvPr>
          <p:cNvSpPr txBox="1"/>
          <p:nvPr/>
        </p:nvSpPr>
        <p:spPr>
          <a:xfrm>
            <a:off x="329727" y="1536174"/>
            <a:ext cx="5984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 temperature is notably large in the new lower bandwidth frequencies.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between the data and model indicates the cause of this may be due to a poor sky model or antenna beam at these frequencies.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forward: the next steps will be to investigate the two potential sources mentioned. If both are working properly, then move forward with these temperature to measure sensitivity.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skbechte@asu.edu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AEE3E-CF62-453E-94D9-F261EEC4C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63" y="1388428"/>
            <a:ext cx="5369254" cy="408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DA26A-F7A8-48BC-8F99-AD87A943A1B0}"/>
              </a:ext>
            </a:extLst>
          </p:cNvPr>
          <p:cNvSpPr txBox="1"/>
          <p:nvPr/>
        </p:nvSpPr>
        <p:spPr>
          <a:xfrm>
            <a:off x="6699863" y="6060489"/>
            <a:ext cx="711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“Hydrogen Epoch of Reionization Array”, DeBoer, D. et al</a:t>
            </a:r>
          </a:p>
        </p:txBody>
      </p:sp>
    </p:spTree>
    <p:extLst>
      <p:ext uri="{BB962C8B-B14F-4D97-AF65-F5344CB8AC3E}">
        <p14:creationId xmlns:p14="http://schemas.microsoft.com/office/powerpoint/2010/main" val="403759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2902"/>
            <a:ext cx="10515600" cy="84784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Cosmic Timeline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B08DF3-6F80-431A-83A1-0893CC679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820" y="1102377"/>
            <a:ext cx="8252358" cy="544784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D8CBC-D92D-4035-A2B7-15EA4F32A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472" y="2890459"/>
            <a:ext cx="4610138" cy="1937890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021B9929-1DDC-4DDF-9A8A-06029DC64F3B}"/>
              </a:ext>
            </a:extLst>
          </p:cNvPr>
          <p:cNvSpPr/>
          <p:nvPr/>
        </p:nvSpPr>
        <p:spPr>
          <a:xfrm>
            <a:off x="4362402" y="3555568"/>
            <a:ext cx="1066800" cy="43475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C6AB2-1134-43D6-88BD-D625DADCEC5E}"/>
              </a:ext>
            </a:extLst>
          </p:cNvPr>
          <p:cNvSpPr txBox="1"/>
          <p:nvPr/>
        </p:nvSpPr>
        <p:spPr>
          <a:xfrm>
            <a:off x="2305147" y="6550223"/>
            <a:ext cx="9507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</a:t>
            </a:r>
            <a:r>
              <a:rPr lang="en-US" sz="1600" dirty="0"/>
              <a:t>https://commons.wikimedia.org/wiki/File:CMBTimeline300noWMAP.jpg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11EFC-1319-4496-AFBA-D3508DAC1B7E}"/>
              </a:ext>
            </a:extLst>
          </p:cNvPr>
          <p:cNvSpPr txBox="1"/>
          <p:nvPr/>
        </p:nvSpPr>
        <p:spPr>
          <a:xfrm>
            <a:off x="3090908" y="6550223"/>
            <a:ext cx="6010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http://hyperphysics.phy-astr.gsu.edu/hbase/quantum/h21.html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HERA Radio Telescope</a:t>
            </a:r>
          </a:p>
        </p:txBody>
      </p:sp>
      <p:pic>
        <p:nvPicPr>
          <p:cNvPr id="4" name="Picture 4" descr="https://lh3.googleusercontent.com/FE53qqnLJYJOdsGyKpCu0Yohi2NmKywWuS7sKZSzuy-5ZupYbO5FSJAVtaeWvVtkU1rCDTWBiyXc4wef0dtwOmmLg0r4AV0KtTOY9ouoWoueY8k5wOCEV3e-Vkbwt5qbFS4MMk5Us4NFNq8IFVxSQE-NL6uo-NIM3-J1s9yNTaLoO6odsxxpeBslkiM7jvuuEyvdIAZ8Zj1zjF0wzdbhnZUyf_-xb4joZo13nBRshLAOyAn29CR9Z7YjsG5HBdtmwd25_pEyREEe8EZTnUi7HdROLK3lOlVu9ceZmUOt9akvvVuj9-k-OvNS3yFhC7hkbLhiGRIVzUP-votGLR-Es-0JjbUiHrhkJw0KCfRurKlXEbT2XDMbJdFxP0XuIY8lhgJIlxBqwAF2zBz6AsQzsd3CXKRWr6v5QTeSqxlghJwWUAi5XHujyHNuoBsVoacrXCnPL5Al5fjxACN1AEavj_jcTJCp-ZjztiBkdMRl46EJkOsb_UQcZoRGcgeyGFXh3oySNhhuj1PYBsaFlrISKkgkqxVimxc6VZUYDHkur7_OJR561rbSWZG25pdUTA6n_rJWZYsMg12UaVpB2aH6a-gHdKFeePS-EmMAl-ypU4BVewVXYviECZT98vW30GG582hF_Q_fyuQ9UVjP2_TpFNdP70cqtYvdLHo2MRP6iDtQuhl7XRh5cddfiOZqBL_YvzCVTVAAsptqVqFwwf7ZGkKXYvUDrqbhOSNO9A=w1765-h883-no">
            <a:extLst>
              <a:ext uri="{FF2B5EF4-FFF2-40B4-BE49-F238E27FC236}">
                <a16:creationId xmlns:a16="http://schemas.microsoft.com/office/drawing/2014/main" id="{BE96520E-14FA-402D-BF2B-D93D66C66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2" y="2473171"/>
            <a:ext cx="6105854" cy="30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6E7348-BD6A-42F5-820B-C4E2FB290006}"/>
              </a:ext>
            </a:extLst>
          </p:cNvPr>
          <p:cNvSpPr txBox="1"/>
          <p:nvPr/>
        </p:nvSpPr>
        <p:spPr>
          <a:xfrm>
            <a:off x="263552" y="6053252"/>
            <a:ext cx="711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“Hydrogen Epoch of Reionization Array”, DeBoer, D. et 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389974-2C2D-41C2-8544-C6E5D291A90A}"/>
              </a:ext>
            </a:extLst>
          </p:cNvPr>
          <p:cNvSpPr txBox="1"/>
          <p:nvPr/>
        </p:nvSpPr>
        <p:spPr>
          <a:xfrm>
            <a:off x="1123785" y="2081929"/>
            <a:ext cx="438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Simulated Image of Full HERA Array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39646C-763B-4518-835A-A15080E7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523" y="1385217"/>
            <a:ext cx="4352925" cy="46680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17D4CC7-9737-488E-A562-60C4485D4A8C}"/>
              </a:ext>
            </a:extLst>
          </p:cNvPr>
          <p:cNvSpPr/>
          <p:nvPr/>
        </p:nvSpPr>
        <p:spPr>
          <a:xfrm>
            <a:off x="6096000" y="6075162"/>
            <a:ext cx="6158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Condon, J.J. and Ransom, S.M., _Essential Radio Astronomy_, 2016</a:t>
            </a:r>
          </a:p>
        </p:txBody>
      </p:sp>
    </p:spTree>
    <p:extLst>
      <p:ext uri="{BB962C8B-B14F-4D97-AF65-F5344CB8AC3E}">
        <p14:creationId xmlns:p14="http://schemas.microsoft.com/office/powerpoint/2010/main" val="3245438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Commissioning Lowband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88E833-614C-4F9D-8C1E-5571FFB82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0688"/>
            <a:ext cx="580178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A65363-117F-4457-879E-BEDB663E1AA2}"/>
              </a:ext>
            </a:extLst>
          </p:cNvPr>
          <p:cNvSpPr txBox="1"/>
          <p:nvPr/>
        </p:nvSpPr>
        <p:spPr>
          <a:xfrm>
            <a:off x="214317" y="2329038"/>
            <a:ext cx="59840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analysis began, well-behaved data was required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data releases contained many systematic issues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HERA Commissioning team needed assistance investigating each data set as it was released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DD36675-BE23-435E-8A07-74F39B2BC9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4806" r="12225"/>
          <a:stretch/>
        </p:blipFill>
        <p:spPr>
          <a:xfrm>
            <a:off x="6234713" y="1899821"/>
            <a:ext cx="5740222" cy="4225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5D6F98-B892-48C3-8471-B552E8389E0C}"/>
              </a:ext>
            </a:extLst>
          </p:cNvPr>
          <p:cNvSpPr/>
          <p:nvPr/>
        </p:nvSpPr>
        <p:spPr>
          <a:xfrm>
            <a:off x="7963270" y="1774254"/>
            <a:ext cx="1961965" cy="409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7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F7D6E6-82FC-46F9-AF80-E26B7E0BA491}"/>
                  </a:ext>
                </a:extLst>
              </p:cNvPr>
              <p:cNvSpPr txBox="1"/>
              <p:nvPr/>
            </p:nvSpPr>
            <p:spPr>
              <a:xfrm>
                <a:off x="408666" y="2476007"/>
                <a:ext cx="5284588" cy="414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𝐿𝑆𝑇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𝑠𝑘𝑦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𝐿𝑆𝑇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𝑚𝑒𝑎𝑛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𝑠𝑘𝑦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BF7D6E6-82FC-46F9-AF80-E26B7E0BA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66" y="2476007"/>
                <a:ext cx="5284588" cy="41453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7FDB0E20-E23C-4A0C-9564-52130DA3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Measuring the Receiver Temperature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9A1343-305A-4ABE-BD74-C270D679CD3C}"/>
                  </a:ext>
                </a:extLst>
              </p:cNvPr>
              <p:cNvSpPr txBox="1"/>
              <p:nvPr/>
            </p:nvSpPr>
            <p:spPr>
              <a:xfrm>
                <a:off x="1810492" y="4972108"/>
                <a:ext cx="2480936" cy="565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𝑟𝑥𝑟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mean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sky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9A1343-305A-4ABE-BD74-C270D679C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492" y="4972108"/>
                <a:ext cx="2480936" cy="565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72C162-F9CB-468D-B0E5-28AFD473B38A}"/>
                  </a:ext>
                </a:extLst>
              </p:cNvPr>
              <p:cNvSpPr txBox="1"/>
              <p:nvPr/>
            </p:nvSpPr>
            <p:spPr>
              <a:xfrm>
                <a:off x="258914" y="3828123"/>
                <a:ext cx="2792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𝑃𝑜𝑤𝑒𝑟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𝑃𝑎𝑟𝑎𝑚𝑒𝑡𝑒𝑟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72C162-F9CB-468D-B0E5-28AFD473B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14" y="3828123"/>
                <a:ext cx="2792046" cy="276999"/>
              </a:xfrm>
              <a:prstGeom prst="rect">
                <a:avLst/>
              </a:prstGeom>
              <a:blipFill>
                <a:blip r:embed="rId4"/>
                <a:stretch>
                  <a:fillRect l="-1528" r="-174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12991F-0761-4602-956F-C925D9C35E10}"/>
                  </a:ext>
                </a:extLst>
              </p:cNvPr>
              <p:cNvSpPr txBox="1"/>
              <p:nvPr/>
            </p:nvSpPr>
            <p:spPr>
              <a:xfrm>
                <a:off x="3384807" y="3831638"/>
                <a:ext cx="21813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𝑁𝑜𝑖𝑠𝑒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𝑃𝑎𝑟𝑎𝑚𝑒𝑡𝑒𝑟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12991F-0761-4602-956F-C925D9C35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807" y="3831638"/>
                <a:ext cx="2181366" cy="276999"/>
              </a:xfrm>
              <a:prstGeom prst="rect">
                <a:avLst/>
              </a:prstGeom>
              <a:blipFill>
                <a:blip r:embed="rId5"/>
                <a:stretch>
                  <a:fillRect l="-1955" r="-223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A19554B-9A86-4149-993F-C31ED37CBD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4806" r="12225"/>
          <a:stretch/>
        </p:blipFill>
        <p:spPr>
          <a:xfrm>
            <a:off x="6234713" y="1899821"/>
            <a:ext cx="5740222" cy="42257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B63065-6C43-47D9-9E97-25A6DD113AA1}"/>
              </a:ext>
            </a:extLst>
          </p:cNvPr>
          <p:cNvSpPr/>
          <p:nvPr/>
        </p:nvSpPr>
        <p:spPr>
          <a:xfrm>
            <a:off x="7963270" y="1774254"/>
            <a:ext cx="1961965" cy="409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F1BEDE-2369-4EEE-BE0F-D68E59396D9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5043" r="8184" b="3361"/>
          <a:stretch/>
        </p:blipFill>
        <p:spPr>
          <a:xfrm>
            <a:off x="5743759" y="1809371"/>
            <a:ext cx="6400985" cy="4316221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9859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42C6385-6C93-442D-9820-B6FE6C0EB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4" y="1961649"/>
            <a:ext cx="11159231" cy="478252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258E6F0-6A58-4DE2-A49C-B734A966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and Gain Fit Parameters</a:t>
            </a:r>
          </a:p>
        </p:txBody>
      </p:sp>
    </p:spTree>
    <p:extLst>
      <p:ext uri="{BB962C8B-B14F-4D97-AF65-F5344CB8AC3E}">
        <p14:creationId xmlns:p14="http://schemas.microsoft.com/office/powerpoint/2010/main" val="273103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6258E6F0-6A58-4DE2-A49C-B734A966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Goodness of Fit?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9A4B1-A13B-4EAD-B347-864F6455C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9" t="7353" r="16700" b="7742"/>
          <a:stretch/>
        </p:blipFill>
        <p:spPr>
          <a:xfrm>
            <a:off x="712172" y="1154098"/>
            <a:ext cx="10767655" cy="547752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02A9F5-30A5-46BB-A835-7BF11618720B}"/>
              </a:ext>
            </a:extLst>
          </p:cNvPr>
          <p:cNvSpPr txBox="1"/>
          <p:nvPr/>
        </p:nvSpPr>
        <p:spPr>
          <a:xfrm>
            <a:off x="4483223" y="6344861"/>
            <a:ext cx="458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(50-250 MHz)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2CB43-F4F9-47F0-8C30-617904C49961}"/>
              </a:ext>
            </a:extLst>
          </p:cNvPr>
          <p:cNvSpPr txBox="1"/>
          <p:nvPr/>
        </p:nvSpPr>
        <p:spPr>
          <a:xfrm rot="16200000">
            <a:off x="-598979" y="2865529"/>
            <a:ext cx="225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77894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A65363-117F-4457-879E-BEDB663E1AA2}"/>
              </a:ext>
            </a:extLst>
          </p:cNvPr>
          <p:cNvSpPr txBox="1"/>
          <p:nvPr/>
        </p:nvSpPr>
        <p:spPr>
          <a:xfrm>
            <a:off x="329727" y="1536174"/>
            <a:ext cx="598403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receiver temperature is notably large in the new lower bandwidth frequencies.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agreement between the data and model indicates the cause of this may be due to a poor sky model or antenna beam at these frequencies.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forward: the next steps will be to investigate the two potential sources mentioned. If both are working properly, then move forward with these temperature to measure sensitivity.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skbechte@asu.edu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AEE3E-CF62-453E-94D9-F261EEC4C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63" y="1388428"/>
            <a:ext cx="5369254" cy="408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8DA26A-F7A8-48BC-8F99-AD87A943A1B0}"/>
              </a:ext>
            </a:extLst>
          </p:cNvPr>
          <p:cNvSpPr txBox="1"/>
          <p:nvPr/>
        </p:nvSpPr>
        <p:spPr>
          <a:xfrm>
            <a:off x="6699863" y="6060489"/>
            <a:ext cx="711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 Credit: “Hydrogen Epoch of Reionization Array”, DeBoer, D. et al</a:t>
            </a:r>
          </a:p>
        </p:txBody>
      </p:sp>
    </p:spTree>
    <p:extLst>
      <p:ext uri="{BB962C8B-B14F-4D97-AF65-F5344CB8AC3E}">
        <p14:creationId xmlns:p14="http://schemas.microsoft.com/office/powerpoint/2010/main" val="125525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1868C-A732-43AC-B182-8ED65C29B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6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3EEA8F-C260-48ED-A3B9-1F0501E3D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2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Hydrogen Epoch of Reionization Array is hosted by the South African Radio Astronomy Observatory, which is a facility of the National Research Foundation, an agency of the Department of Science and Technology.</a:t>
            </a:r>
          </a:p>
          <a:p>
            <a:pPr marL="457200" indent="-457200">
              <a:lnSpc>
                <a:spcPct val="125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material is based upon work supported by the National Science Foundation under Grant No. 1636646, the Gordon and Betty Moore Foundation, and institutional support from the HERA collaboration partners.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6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634</Words>
  <Application>Microsoft Office PowerPoint</Application>
  <PresentationFormat>Widescreen</PresentationFormat>
  <Paragraphs>88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 Theme</vt:lpstr>
      <vt:lpstr>Commissioning Lowband HERA Data to Measure Instrument Sensitivity</vt:lpstr>
      <vt:lpstr>    Cosmic Timeline</vt:lpstr>
      <vt:lpstr>   HERA Radio Telescope</vt:lpstr>
      <vt:lpstr>  Commissioning Lowband Data</vt:lpstr>
      <vt:lpstr>  Measuring the Receiver Temperature</vt:lpstr>
      <vt:lpstr>Noise and Gain Fit Parameters</vt:lpstr>
      <vt:lpstr>Goodness of Fit?</vt:lpstr>
      <vt:lpstr>Summary</vt:lpstr>
      <vt:lpstr>Acknowledgements 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Commissioning Lowband HERA Data to Measure Instrument Sensitivity</dc:title>
  <dc:creator>Shane Bechtel</dc:creator>
  <cp:lastModifiedBy>Shane Bechtel</cp:lastModifiedBy>
  <cp:revision>9</cp:revision>
  <dcterms:created xsi:type="dcterms:W3CDTF">2019-04-01T22:34:12Z</dcterms:created>
  <dcterms:modified xsi:type="dcterms:W3CDTF">2019-04-01T23:52:54Z</dcterms:modified>
</cp:coreProperties>
</file>